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Nuni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Nuni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Nunito-bold.fntdata"/><Relationship Id="rId6" Type="http://schemas.openxmlformats.org/officeDocument/2006/relationships/slide" Target="slides/slide1.xml"/><Relationship Id="rId18"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bd60d3c706_0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bd60d3c706_0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bd60d3c706_0_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bd60d3c706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bd60d3c706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bd60d3c706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bd64898e2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bd64898e2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bd64898e2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bd64898e2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bd60d3c70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bd60d3c70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bd60d3c70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bd60d3c70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bd60d3c706_0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bd60d3c706_0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bd60d3c706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bd60d3c706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bd60d3c706_0_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bd60d3c706_0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bd60d3c706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bd60d3c706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91353" y="1123658"/>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Building Violations</a:t>
            </a:r>
            <a:endParaRPr/>
          </a:p>
          <a:p>
            <a:pPr indent="0" lvl="0" marL="0" rtl="0" algn="ctr">
              <a:spcBef>
                <a:spcPts val="0"/>
              </a:spcBef>
              <a:spcAft>
                <a:spcPts val="0"/>
              </a:spcAft>
              <a:buNone/>
            </a:pPr>
            <a:r>
              <a:rPr i="1" lang="en" sz="2400"/>
              <a:t>Early Insights</a:t>
            </a:r>
            <a:endParaRPr i="1" sz="2400"/>
          </a:p>
        </p:txBody>
      </p:sp>
      <p:sp>
        <p:nvSpPr>
          <p:cNvPr id="129" name="Google Shape;129;p13"/>
          <p:cNvSpPr txBox="1"/>
          <p:nvPr>
            <p:ph idx="1" type="subTitle"/>
          </p:nvPr>
        </p:nvSpPr>
        <p:spPr>
          <a:xfrm>
            <a:off x="727950" y="2655175"/>
            <a:ext cx="7688100" cy="15633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 sz="2000"/>
              <a:t>Team C</a:t>
            </a:r>
            <a:endParaRPr b="1" sz="2000"/>
          </a:p>
          <a:p>
            <a:pPr indent="0" lvl="0" marL="0" rtl="0" algn="ctr">
              <a:spcBef>
                <a:spcPts val="0"/>
              </a:spcBef>
              <a:spcAft>
                <a:spcPts val="0"/>
              </a:spcAft>
              <a:buNone/>
            </a:pPr>
            <a:r>
              <a:rPr lang="en"/>
              <a:t>Youxuan Ma</a:t>
            </a:r>
            <a:endParaRPr/>
          </a:p>
          <a:p>
            <a:pPr indent="0" lvl="0" marL="0" rtl="0" algn="ctr">
              <a:spcBef>
                <a:spcPts val="0"/>
              </a:spcBef>
              <a:spcAft>
                <a:spcPts val="0"/>
              </a:spcAft>
              <a:buNone/>
            </a:pPr>
            <a:r>
              <a:rPr lang="en"/>
              <a:t>Guanxi Li</a:t>
            </a:r>
            <a:endParaRPr/>
          </a:p>
          <a:p>
            <a:pPr indent="0" lvl="0" marL="0" rtl="0" algn="ctr">
              <a:spcBef>
                <a:spcPts val="0"/>
              </a:spcBef>
              <a:spcAft>
                <a:spcPts val="0"/>
              </a:spcAft>
              <a:buNone/>
            </a:pPr>
            <a:r>
              <a:rPr lang="en"/>
              <a:t>Heyang Yu</a:t>
            </a:r>
            <a:endParaRPr/>
          </a:p>
          <a:p>
            <a:pPr indent="0" lvl="0" marL="0" rtl="0" algn="ctr">
              <a:spcBef>
                <a:spcPts val="0"/>
              </a:spcBef>
              <a:spcAft>
                <a:spcPts val="0"/>
              </a:spcAft>
              <a:buNone/>
            </a:pPr>
            <a:r>
              <a:rPr lang="en"/>
              <a:t>Yuzhe Jiang</a:t>
            </a:r>
            <a:endParaRPr/>
          </a:p>
          <a:p>
            <a:pPr indent="0" lvl="0" marL="0" rtl="0" algn="ctr">
              <a:spcBef>
                <a:spcPts val="0"/>
              </a:spcBef>
              <a:spcAft>
                <a:spcPts val="0"/>
              </a:spcAft>
              <a:buNone/>
            </a:pPr>
            <a:r>
              <a:rPr lang="en"/>
              <a:t>Jian Xie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Future Plans</a:t>
            </a:r>
            <a:endParaRPr/>
          </a:p>
        </p:txBody>
      </p:sp>
      <p:sp>
        <p:nvSpPr>
          <p:cNvPr id="191" name="Google Shape;191;p22"/>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Schedule a meeting with</a:t>
            </a:r>
            <a:r>
              <a:rPr lang="en" sz="1800"/>
              <a:t> the client</a:t>
            </a:r>
            <a:endParaRPr sz="1800"/>
          </a:p>
          <a:p>
            <a:pPr indent="-342900" lvl="0" marL="457200" rtl="0" algn="l">
              <a:spcBef>
                <a:spcPts val="0"/>
              </a:spcBef>
              <a:spcAft>
                <a:spcPts val="0"/>
              </a:spcAft>
              <a:buSzPts val="1800"/>
              <a:buChar char="-"/>
            </a:pPr>
            <a:r>
              <a:rPr lang="en" sz="1800">
                <a:highlight>
                  <a:schemeClr val="dk1"/>
                </a:highlight>
              </a:rPr>
              <a:t>As of now, our project has not yet utilized the 311 datasets. However, we are poised to conduct further analysis and refinement on these datasets in the future, aiming to reduce any inherent biases and seamlessly integrate them into our ongoing work.</a:t>
            </a:r>
            <a:endParaRPr sz="1800">
              <a:highlight>
                <a:schemeClr val="dk1"/>
              </a:highlight>
            </a:endParaRPr>
          </a:p>
          <a:p>
            <a:pPr indent="-342900" lvl="0" marL="457200" rtl="0" algn="l">
              <a:spcBef>
                <a:spcPts val="0"/>
              </a:spcBef>
              <a:spcAft>
                <a:spcPts val="0"/>
              </a:spcAft>
              <a:buSzPts val="1800"/>
              <a:buChar char="-"/>
            </a:pPr>
            <a:r>
              <a:rPr lang="en" sz="1800"/>
              <a:t>A</a:t>
            </a:r>
            <a:r>
              <a:rPr lang="en" sz="1800"/>
              <a:t>nswer all key questions</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3"/>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200"/>
              <a:t>Q&amp;A</a:t>
            </a:r>
            <a:endParaRPr sz="7200"/>
          </a:p>
        </p:txBody>
      </p:sp>
      <p:sp>
        <p:nvSpPr>
          <p:cNvPr id="197" name="Google Shape;197;p23"/>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200"/>
              <a:t>Thank You!</a:t>
            </a:r>
            <a:endParaRPr sz="7200"/>
          </a:p>
        </p:txBody>
      </p:sp>
      <p:sp>
        <p:nvSpPr>
          <p:cNvPr id="203" name="Google Shape;203;p2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Cleaning and </a:t>
            </a:r>
            <a:r>
              <a:rPr lang="en"/>
              <a:t>Preprocessing</a:t>
            </a:r>
            <a:endParaRPr/>
          </a:p>
        </p:txBody>
      </p:sp>
      <p:sp>
        <p:nvSpPr>
          <p:cNvPr id="135" name="Google Shape;135;p1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42900" lvl="0" marL="457200" rtl="0" algn="l">
              <a:spcBef>
                <a:spcPts val="1500"/>
              </a:spcBef>
              <a:spcAft>
                <a:spcPts val="0"/>
              </a:spcAft>
              <a:buClr>
                <a:schemeClr val="dk2"/>
              </a:buClr>
              <a:buSzPts val="1800"/>
              <a:buChar char="-"/>
            </a:pPr>
            <a:r>
              <a:rPr lang="en" sz="1800">
                <a:solidFill>
                  <a:schemeClr val="dk2"/>
                </a:solidFill>
              </a:rPr>
              <a:t>Remove columns with substantial missing data to reduce interference from irrelevant data.</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Delete rows with missing information to ensure all data are valid.</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Sort the dataset to make it more structured and organized.</a:t>
            </a:r>
            <a:endParaRPr sz="18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727650" y="619575"/>
            <a:ext cx="76887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800"/>
              <a:t>Top 20 Streets with the Highest Number of Violations</a:t>
            </a:r>
            <a:endParaRPr b="0" sz="1800"/>
          </a:p>
          <a:p>
            <a:pPr indent="0" lvl="0" marL="0" rtl="0" algn="l">
              <a:spcBef>
                <a:spcPts val="0"/>
              </a:spcBef>
              <a:spcAft>
                <a:spcPts val="0"/>
              </a:spcAft>
              <a:buNone/>
            </a:pPr>
            <a:r>
              <a:t/>
            </a:r>
            <a:endParaRPr/>
          </a:p>
        </p:txBody>
      </p:sp>
      <p:sp>
        <p:nvSpPr>
          <p:cNvPr id="141" name="Google Shape;141;p15"/>
          <p:cNvSpPr txBox="1"/>
          <p:nvPr>
            <p:ph idx="1" type="body"/>
          </p:nvPr>
        </p:nvSpPr>
        <p:spPr>
          <a:xfrm>
            <a:off x="4725750" y="1384475"/>
            <a:ext cx="3690600" cy="2073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By counting the occurrences of </a:t>
            </a:r>
            <a:r>
              <a:rPr lang="en"/>
              <a:t>`</a:t>
            </a:r>
            <a:r>
              <a:rPr lang="en"/>
              <a:t>violation_street` entries, this chart ranks the top 10 streets with the highest number of reported violations. This visualization helps to pinpoint hotspots of non-compliance within the area, shedding light on where resources might be best allocated to address these issues.</a:t>
            </a:r>
            <a:endParaRPr/>
          </a:p>
        </p:txBody>
      </p:sp>
      <p:pic>
        <p:nvPicPr>
          <p:cNvPr id="142" name="Google Shape;142;p15"/>
          <p:cNvPicPr preferRelativeResize="0"/>
          <p:nvPr/>
        </p:nvPicPr>
        <p:blipFill>
          <a:blip r:embed="rId3">
            <a:alphaModFix/>
          </a:blip>
          <a:stretch>
            <a:fillRect/>
          </a:stretch>
        </p:blipFill>
        <p:spPr>
          <a:xfrm>
            <a:off x="595250" y="1250900"/>
            <a:ext cx="3802375" cy="30419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6"/>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Analysis: </a:t>
            </a:r>
            <a:r>
              <a:rPr b="0" lang="en"/>
              <a:t>Streets with Repeated Violations</a:t>
            </a:r>
            <a:endParaRPr b="0"/>
          </a:p>
        </p:txBody>
      </p:sp>
      <p:sp>
        <p:nvSpPr>
          <p:cNvPr id="148" name="Google Shape;148;p16"/>
          <p:cNvSpPr txBox="1"/>
          <p:nvPr>
            <p:ph idx="1" type="body"/>
          </p:nvPr>
        </p:nvSpPr>
        <p:spPr>
          <a:xfrm>
            <a:off x="729450" y="1992375"/>
            <a:ext cx="4050600" cy="2347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This visualization identifies streets with recurring violations by aggregating records based on the `sam_id`, a unique identifier for properties. It filters for `sam_id` occurrences greater than two and then counts how frequently each corresponding street is mentioned. This graph highlights streets prone to repeated violations, suggesting areas that might benefit from targeted enforcement or preventative measures.</a:t>
            </a:r>
            <a:endParaRPr/>
          </a:p>
        </p:txBody>
      </p:sp>
      <p:pic>
        <p:nvPicPr>
          <p:cNvPr id="149" name="Google Shape;149;p16"/>
          <p:cNvPicPr preferRelativeResize="0"/>
          <p:nvPr/>
        </p:nvPicPr>
        <p:blipFill>
          <a:blip r:embed="rId3">
            <a:alphaModFix/>
          </a:blip>
          <a:stretch>
            <a:fillRect/>
          </a:stretch>
        </p:blipFill>
        <p:spPr>
          <a:xfrm>
            <a:off x="4572000" y="1853850"/>
            <a:ext cx="4252149" cy="2126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7"/>
          <p:cNvSpPr txBox="1"/>
          <p:nvPr>
            <p:ph type="title"/>
          </p:nvPr>
        </p:nvSpPr>
        <p:spPr>
          <a:xfrm>
            <a:off x="819150" y="7582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Heatmap of Violation Types</a:t>
            </a:r>
            <a:endParaRPr/>
          </a:p>
        </p:txBody>
      </p:sp>
      <p:sp>
        <p:nvSpPr>
          <p:cNvPr id="155" name="Google Shape;155;p17"/>
          <p:cNvSpPr txBox="1"/>
          <p:nvPr>
            <p:ph idx="1" type="body"/>
          </p:nvPr>
        </p:nvSpPr>
        <p:spPr>
          <a:xfrm>
            <a:off x="5112050" y="1804125"/>
            <a:ext cx="3306000" cy="229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Utilizing the `description` field, this </a:t>
            </a:r>
            <a:r>
              <a:rPr lang="en"/>
              <a:t>heat map</a:t>
            </a:r>
            <a:r>
              <a:rPr lang="en"/>
              <a:t> displays the frequency of each type of violation across different streets. It reveals patterns in the prevalence of specific violations per street, providing insights into common compliance issues in certain areas. This information could guide targeted interventions or public awareness campaigns.</a:t>
            </a:r>
            <a:endParaRPr/>
          </a:p>
        </p:txBody>
      </p:sp>
      <p:pic>
        <p:nvPicPr>
          <p:cNvPr id="156" name="Google Shape;156;p17"/>
          <p:cNvPicPr preferRelativeResize="0"/>
          <p:nvPr/>
        </p:nvPicPr>
        <p:blipFill>
          <a:blip r:embed="rId3">
            <a:alphaModFix/>
          </a:blip>
          <a:stretch>
            <a:fillRect/>
          </a:stretch>
        </p:blipFill>
        <p:spPr>
          <a:xfrm>
            <a:off x="297125" y="1804125"/>
            <a:ext cx="4588189" cy="2291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Heatmap</a:t>
            </a:r>
            <a:endParaRPr/>
          </a:p>
        </p:txBody>
      </p:sp>
      <p:sp>
        <p:nvSpPr>
          <p:cNvPr id="162" name="Google Shape;162;p18"/>
          <p:cNvSpPr txBox="1"/>
          <p:nvPr>
            <p:ph idx="1" type="body"/>
          </p:nvPr>
        </p:nvSpPr>
        <p:spPr>
          <a:xfrm>
            <a:off x="819150" y="1756500"/>
            <a:ext cx="46773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t>Based on the latitude and longitude of each record, this heatmap visualizes the concentration of violations in specific geographic areas. Areas with a higher density of violations appear more prominently, allowing for a quick visual assessment of which neighborhoods might be experiencing higher levels of non-compliance or other issues.</a:t>
            </a:r>
            <a:endParaRPr sz="1500"/>
          </a:p>
        </p:txBody>
      </p:sp>
      <p:pic>
        <p:nvPicPr>
          <p:cNvPr id="163" name="Google Shape;163;p18"/>
          <p:cNvPicPr preferRelativeResize="0"/>
          <p:nvPr/>
        </p:nvPicPr>
        <p:blipFill>
          <a:blip r:embed="rId3">
            <a:alphaModFix/>
          </a:blip>
          <a:stretch>
            <a:fillRect/>
          </a:stretch>
        </p:blipFill>
        <p:spPr>
          <a:xfrm>
            <a:off x="5568150" y="893875"/>
            <a:ext cx="3187851" cy="36790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Boston Violations Map</a:t>
            </a:r>
            <a:endParaRPr/>
          </a:p>
        </p:txBody>
      </p:sp>
      <p:sp>
        <p:nvSpPr>
          <p:cNvPr id="169" name="Google Shape;169;p19"/>
          <p:cNvSpPr txBox="1"/>
          <p:nvPr>
            <p:ph idx="1" type="body"/>
          </p:nvPr>
        </p:nvSpPr>
        <p:spPr>
          <a:xfrm>
            <a:off x="819150" y="1728575"/>
            <a:ext cx="4625100" cy="2553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t>This map marks the exact locations of recorded violations using the geographic coordinates provided in the dataset. It offers a detailed view of where violations are occurring within the city, enabling a granular analysis of problem areas. This visualization can be particularly useful for local authorities or urban planners looking to address specific issues or improve citywide compliance strategies.</a:t>
            </a:r>
            <a:endParaRPr sz="1500"/>
          </a:p>
        </p:txBody>
      </p:sp>
      <p:pic>
        <p:nvPicPr>
          <p:cNvPr id="170" name="Google Shape;170;p19"/>
          <p:cNvPicPr preferRelativeResize="0"/>
          <p:nvPr/>
        </p:nvPicPr>
        <p:blipFill>
          <a:blip r:embed="rId3">
            <a:alphaModFix/>
          </a:blip>
          <a:stretch>
            <a:fillRect/>
          </a:stretch>
        </p:blipFill>
        <p:spPr>
          <a:xfrm>
            <a:off x="5596927" y="845600"/>
            <a:ext cx="3183676" cy="3797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800"/>
              <a:t>Most Affected Neighborhoods</a:t>
            </a:r>
            <a:endParaRPr sz="2800"/>
          </a:p>
        </p:txBody>
      </p:sp>
      <p:sp>
        <p:nvSpPr>
          <p:cNvPr id="176" name="Google Shape;176;p20"/>
          <p:cNvSpPr txBox="1"/>
          <p:nvPr>
            <p:ph idx="1" type="body"/>
          </p:nvPr>
        </p:nvSpPr>
        <p:spPr>
          <a:xfrm>
            <a:off x="819150" y="1684875"/>
            <a:ext cx="49659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highlight>
                  <a:schemeClr val="dk1"/>
                </a:highlight>
              </a:rPr>
              <a:t>These two charts count the ‘neighborhood’ column in the data from 2020 onwards for the ‘Building and Property Violations’ and ‘Public Work Violations’ datasets, respectively. The goal is to identify which neighborhoods have been most severely affected by violations in recent years.</a:t>
            </a:r>
            <a:endParaRPr sz="1600">
              <a:highlight>
                <a:schemeClr val="dk1"/>
              </a:highlight>
            </a:endParaRPr>
          </a:p>
        </p:txBody>
      </p:sp>
      <p:pic>
        <p:nvPicPr>
          <p:cNvPr id="177" name="Google Shape;177;p20"/>
          <p:cNvPicPr preferRelativeResize="0"/>
          <p:nvPr/>
        </p:nvPicPr>
        <p:blipFill>
          <a:blip r:embed="rId3">
            <a:alphaModFix/>
          </a:blip>
          <a:stretch>
            <a:fillRect/>
          </a:stretch>
        </p:blipFill>
        <p:spPr>
          <a:xfrm>
            <a:off x="5862061" y="215500"/>
            <a:ext cx="3059987" cy="2448000"/>
          </a:xfrm>
          <a:prstGeom prst="rect">
            <a:avLst/>
          </a:prstGeom>
          <a:noFill/>
          <a:ln>
            <a:noFill/>
          </a:ln>
        </p:spPr>
      </p:pic>
      <p:pic>
        <p:nvPicPr>
          <p:cNvPr id="178" name="Google Shape;178;p20"/>
          <p:cNvPicPr preferRelativeResize="0"/>
          <p:nvPr/>
        </p:nvPicPr>
        <p:blipFill>
          <a:blip r:embed="rId4">
            <a:alphaModFix/>
          </a:blip>
          <a:stretch>
            <a:fillRect/>
          </a:stretch>
        </p:blipFill>
        <p:spPr>
          <a:xfrm>
            <a:off x="5862076" y="2479150"/>
            <a:ext cx="3059975" cy="244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txBox="1"/>
          <p:nvPr>
            <p:ph type="title"/>
          </p:nvPr>
        </p:nvSpPr>
        <p:spPr>
          <a:xfrm>
            <a:off x="819150" y="522275"/>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Landlords / Management with Most Violations</a:t>
            </a:r>
            <a:endParaRPr/>
          </a:p>
        </p:txBody>
      </p:sp>
      <p:sp>
        <p:nvSpPr>
          <p:cNvPr id="184" name="Google Shape;184;p21"/>
          <p:cNvSpPr txBox="1"/>
          <p:nvPr>
            <p:ph idx="1" type="body"/>
          </p:nvPr>
        </p:nvSpPr>
        <p:spPr>
          <a:xfrm>
            <a:off x="4509075" y="1476875"/>
            <a:ext cx="3815700" cy="2874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highlight>
                  <a:schemeClr val="dk1"/>
                </a:highlight>
              </a:rPr>
              <a:t>By merging the ST_NUM and ST_NAME columns from the Property Assessment dataset, along with the violation_stno, violation_street, and violation_suffix from the Building and Property Violations dataset, we have created full_address columns in both tables. Subsequently, by matching these datasets on full_address and tallying the OWNER column in the resulting matches, we are able to determine the number of violations attributed to each landlord/management entity. This analysis is instrumental in identifying and safeguarding against landlords with a history of violations, thereby protecting potential tenants from undesirable rental situations.</a:t>
            </a:r>
            <a:endParaRPr sz="1200">
              <a:highlight>
                <a:schemeClr val="dk1"/>
              </a:highlight>
            </a:endParaRPr>
          </a:p>
        </p:txBody>
      </p:sp>
      <p:pic>
        <p:nvPicPr>
          <p:cNvPr id="185" name="Google Shape;185;p21"/>
          <p:cNvPicPr preferRelativeResize="0"/>
          <p:nvPr/>
        </p:nvPicPr>
        <p:blipFill>
          <a:blip r:embed="rId3">
            <a:alphaModFix/>
          </a:blip>
          <a:stretch>
            <a:fillRect/>
          </a:stretch>
        </p:blipFill>
        <p:spPr>
          <a:xfrm>
            <a:off x="399350" y="1546501"/>
            <a:ext cx="3903550" cy="2342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